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58" r:id="rId3"/>
    <p:sldId id="259" r:id="rId4"/>
    <p:sldId id="260" r:id="rId5"/>
    <p:sldId id="261" r:id="rId6"/>
    <p:sldId id="262" r:id="rId7"/>
    <p:sldId id="263" r:id="rId8"/>
    <p:sldId id="265" r:id="rId9"/>
    <p:sldId id="266" r:id="rId10"/>
    <p:sldId id="267" r:id="rId11"/>
    <p:sldId id="277" r:id="rId12"/>
    <p:sldId id="278" r:id="rId13"/>
    <p:sldId id="279" r:id="rId14"/>
    <p:sldId id="281" r:id="rId15"/>
    <p:sldId id="282" r:id="rId16"/>
    <p:sldId id="283" r:id="rId17"/>
    <p:sldId id="286" r:id="rId18"/>
    <p:sldId id="28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206AE43-8975-44F6-B2C2-258AB3C70F36}" type="datetimeFigureOut">
              <a:rPr lang="en-US" smtClean="0"/>
              <a:t>11/6/2013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541953E-1E97-4EBE-9CC7-DBFEA692132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06AE43-8975-44F6-B2C2-258AB3C70F36}" type="datetimeFigureOut">
              <a:rPr lang="en-US" smtClean="0"/>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06AE43-8975-44F6-B2C2-258AB3C70F36}" type="datetimeFigureOut">
              <a:rPr lang="en-US" smtClean="0"/>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06AE43-8975-44F6-B2C2-258AB3C70F36}" type="datetimeFigureOut">
              <a:rPr lang="en-US" smtClean="0"/>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206AE43-8975-44F6-B2C2-258AB3C70F36}" type="datetimeFigureOut">
              <a:rPr lang="en-US" smtClean="0"/>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1953E-1E97-4EBE-9CC7-DBFEA692132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206AE43-8975-44F6-B2C2-258AB3C70F36}" type="datetimeFigureOut">
              <a:rPr lang="en-US" smtClean="0"/>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206AE43-8975-44F6-B2C2-258AB3C70F36}" type="datetimeFigureOut">
              <a:rPr lang="en-US" smtClean="0"/>
              <a:t>11/6/2013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206AE43-8975-44F6-B2C2-258AB3C70F36}" type="datetimeFigureOut">
              <a:rPr lang="en-US" smtClean="0"/>
              <a:t>11/6/2013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6AE43-8975-44F6-B2C2-258AB3C70F36}" type="datetimeFigureOut">
              <a:rPr lang="en-US" smtClean="0"/>
              <a:t>11/6/2013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206AE43-8975-44F6-B2C2-258AB3C70F36}" type="datetimeFigureOut">
              <a:rPr lang="en-US" smtClean="0"/>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1953E-1E97-4EBE-9CC7-DBFEA69213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206AE43-8975-44F6-B2C2-258AB3C70F36}" type="datetimeFigureOut">
              <a:rPr lang="en-US" smtClean="0"/>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541953E-1E97-4EBE-9CC7-DBFEA692132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06AE43-8975-44F6-B2C2-258AB3C70F36}" type="datetimeFigureOut">
              <a:rPr lang="en-US" smtClean="0"/>
              <a:t>11/6/2013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541953E-1E97-4EBE-9CC7-DBFEA692132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wmf"/><Relationship Id="rId5" Type="http://schemas.openxmlformats.org/officeDocument/2006/relationships/oleObject" Target="../embeddings/oleObject6.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wmf"/><Relationship Id="rId5" Type="http://schemas.openxmlformats.org/officeDocument/2006/relationships/oleObject" Target="../embeddings/oleObject8.bin"/><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Mortgages 3.5</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42871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44" name="Rectangle 32"/>
          <p:cNvSpPr>
            <a:spLocks noGrp="1" noChangeArrowheads="1"/>
          </p:cNvSpPr>
          <p:nvPr>
            <p:ph type="title"/>
          </p:nvPr>
        </p:nvSpPr>
        <p:spPr/>
        <p:txBody>
          <a:bodyPr>
            <a:normAutofit fontScale="90000"/>
          </a:bodyPr>
          <a:lstStyle/>
          <a:p>
            <a:r>
              <a:rPr lang="en-US" smtClean="0"/>
              <a:t>Example: Amortization Schedule</a:t>
            </a:r>
          </a:p>
        </p:txBody>
      </p:sp>
      <p:sp>
        <p:nvSpPr>
          <p:cNvPr id="32" name="Footer Placeholder 9"/>
          <p:cNvSpPr>
            <a:spLocks noGrp="1"/>
          </p:cNvSpPr>
          <p:nvPr>
            <p:ph type="ftr" sz="quarter" idx="11"/>
          </p:nvPr>
        </p:nvSpPr>
        <p:spPr/>
        <p:txBody>
          <a:bodyPr/>
          <a:lstStyle/>
          <a:p>
            <a:endParaRPr lang="en-US" dirty="0"/>
          </a:p>
        </p:txBody>
      </p:sp>
      <p:sp>
        <p:nvSpPr>
          <p:cNvPr id="33" name="Rectangle 16"/>
          <p:cNvSpPr>
            <a:spLocks noGrp="1" noChangeArrowheads="1"/>
          </p:cNvSpPr>
          <p:nvPr>
            <p:ph type="sldNum" sz="quarter" idx="12"/>
          </p:nvPr>
        </p:nvSpPr>
        <p:spPr>
          <a:ln/>
        </p:spPr>
        <p:txBody>
          <a:bodyPr/>
          <a:lstStyle/>
          <a:p>
            <a:r>
              <a:rPr lang="en-US" dirty="0" smtClean="0"/>
              <a:t>-</a:t>
            </a:r>
            <a:r>
              <a:rPr lang="en-US" dirty="0"/>
              <a:t>4-</a:t>
            </a:r>
            <a:fld id="{DCC02724-BDE3-43A9-8015-D3BE3B90C7B3}" type="slidenum">
              <a:rPr lang="en-US"/>
              <a:pPr/>
              <a:t>10</a:t>
            </a:fld>
            <a:endParaRPr lang="en-CA" dirty="0"/>
          </a:p>
        </p:txBody>
      </p:sp>
      <p:sp>
        <p:nvSpPr>
          <p:cNvPr id="64515" name="Text Box 3"/>
          <p:cNvSpPr txBox="1">
            <a:spLocks noChangeArrowheads="1"/>
          </p:cNvSpPr>
          <p:nvPr/>
        </p:nvSpPr>
        <p:spPr bwMode="auto">
          <a:xfrm>
            <a:off x="466870" y="2057400"/>
            <a:ext cx="8077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3000" dirty="0">
                <a:latin typeface="Times New Roman" pitchFamily="18" charset="0"/>
              </a:rPr>
              <a:t>The monthly interest = (balance)(.06/12).</a:t>
            </a:r>
          </a:p>
          <a:p>
            <a:pPr eaLnBrk="0" hangingPunct="0"/>
            <a:r>
              <a:rPr lang="en-US" sz="3000" dirty="0">
                <a:latin typeface="Times New Roman" pitchFamily="18" charset="0"/>
              </a:rPr>
              <a:t>Principal payment = $515.44 – interest payment.</a:t>
            </a:r>
          </a:p>
        </p:txBody>
      </p:sp>
      <p:graphicFrame>
        <p:nvGraphicFramePr>
          <p:cNvPr id="64516" name="Group 4"/>
          <p:cNvGraphicFramePr>
            <a:graphicFrameLocks noGrp="1"/>
          </p:cNvGraphicFramePr>
          <p:nvPr/>
        </p:nvGraphicFramePr>
        <p:xfrm>
          <a:off x="762000" y="3276600"/>
          <a:ext cx="7924800" cy="2882583"/>
        </p:xfrm>
        <a:graphic>
          <a:graphicData uri="http://schemas.openxmlformats.org/drawingml/2006/table">
            <a:tbl>
              <a:tblPr/>
              <a:tblGrid>
                <a:gridCol w="1524000"/>
                <a:gridCol w="2400300"/>
                <a:gridCol w="2000250"/>
                <a:gridCol w="2000250"/>
              </a:tblGrid>
              <a:tr h="7556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Payment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Interest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Principal Payment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Balance of Principal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$80,000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51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$115.44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$79884.56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$399.42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$116.02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$79768.54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4543" name="Text Box 31"/>
          <p:cNvSpPr txBox="1">
            <a:spLocks noChangeArrowheads="1"/>
          </p:cNvSpPr>
          <p:nvPr/>
        </p:nvSpPr>
        <p:spPr bwMode="auto">
          <a:xfrm>
            <a:off x="446088" y="948325"/>
            <a:ext cx="6324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400" dirty="0">
                <a:solidFill>
                  <a:srgbClr val="BC2C3A"/>
                </a:solidFill>
                <a:latin typeface="Times New Roman" pitchFamily="18" charset="0"/>
              </a:rPr>
              <a:t>Solution</a:t>
            </a:r>
          </a:p>
        </p:txBody>
      </p:sp>
    </p:spTree>
    <p:extLst>
      <p:ext uri="{BB962C8B-B14F-4D97-AF65-F5344CB8AC3E}">
        <p14:creationId xmlns:p14="http://schemas.microsoft.com/office/powerpoint/2010/main" val="5390986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8" name="Rectangle 6"/>
          <p:cNvSpPr>
            <a:spLocks noGrp="1" noChangeArrowheads="1"/>
          </p:cNvSpPr>
          <p:nvPr>
            <p:ph type="title"/>
          </p:nvPr>
        </p:nvSpPr>
        <p:spPr/>
        <p:txBody>
          <a:bodyPr/>
          <a:lstStyle/>
          <a:p>
            <a:r>
              <a:rPr lang="en-US" smtClean="0"/>
              <a:t>Closing Costs</a:t>
            </a:r>
          </a:p>
        </p:txBody>
      </p:sp>
      <p:sp>
        <p:nvSpPr>
          <p:cNvPr id="6" name="Footer Placeholder 9"/>
          <p:cNvSpPr>
            <a:spLocks noGrp="1"/>
          </p:cNvSpPr>
          <p:nvPr>
            <p:ph type="ftr" sz="quarter" idx="11"/>
          </p:nvPr>
        </p:nvSpPr>
        <p:spPr/>
        <p:txBody>
          <a:bodyPr/>
          <a:lstStyle/>
          <a:p>
            <a:endParaRPr lang="en-US" dirty="0"/>
          </a:p>
        </p:txBody>
      </p:sp>
      <p:sp>
        <p:nvSpPr>
          <p:cNvPr id="7" name="Rectangle 16"/>
          <p:cNvSpPr>
            <a:spLocks noGrp="1" noChangeArrowheads="1"/>
          </p:cNvSpPr>
          <p:nvPr>
            <p:ph type="sldNum" sz="quarter" idx="12"/>
          </p:nvPr>
        </p:nvSpPr>
        <p:spPr>
          <a:ln/>
        </p:spPr>
        <p:txBody>
          <a:bodyPr/>
          <a:lstStyle/>
          <a:p>
            <a:r>
              <a:rPr lang="en-US" dirty="0" smtClean="0"/>
              <a:t>-</a:t>
            </a:r>
            <a:r>
              <a:rPr lang="en-US" dirty="0"/>
              <a:t>4-</a:t>
            </a:r>
            <a:fld id="{C5D7FCC2-A468-4B1A-AF00-22D79575A1F1}" type="slidenum">
              <a:rPr lang="en-US"/>
              <a:pPr/>
              <a:t>11</a:t>
            </a:fld>
            <a:endParaRPr lang="en-CA" dirty="0"/>
          </a:p>
        </p:txBody>
      </p:sp>
      <p:graphicFrame>
        <p:nvGraphicFramePr>
          <p:cNvPr id="74755"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0248"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4756" name="Text Box 4"/>
          <p:cNvSpPr txBox="1">
            <a:spLocks noChangeArrowheads="1"/>
          </p:cNvSpPr>
          <p:nvPr/>
        </p:nvSpPr>
        <p:spPr bwMode="auto">
          <a:xfrm>
            <a:off x="685800" y="1752600"/>
            <a:ext cx="7543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3200">
              <a:latin typeface="Times New Roman" pitchFamily="18" charset="0"/>
            </a:endParaRPr>
          </a:p>
        </p:txBody>
      </p:sp>
      <p:sp>
        <p:nvSpPr>
          <p:cNvPr id="74757" name="Text Box 5"/>
          <p:cNvSpPr txBox="1">
            <a:spLocks noChangeArrowheads="1"/>
          </p:cNvSpPr>
          <p:nvPr/>
        </p:nvSpPr>
        <p:spPr bwMode="auto">
          <a:xfrm>
            <a:off x="465138" y="1608138"/>
            <a:ext cx="8174037"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There are some significant one-time expenses that apply to both fixed-rate and adjustable-rate mortgages and are paid when the mortgage is originally set up. Together, these charges are called </a:t>
            </a:r>
            <a:r>
              <a:rPr lang="en-US" sz="3000" b="1">
                <a:latin typeface="Times New Roman" pitchFamily="18" charset="0"/>
              </a:rPr>
              <a:t>closing costs</a:t>
            </a:r>
            <a:r>
              <a:rPr lang="en-US" sz="3000">
                <a:latin typeface="Times New Roman" pitchFamily="18" charset="0"/>
              </a:rPr>
              <a:t> (or </a:t>
            </a:r>
            <a:r>
              <a:rPr lang="en-US" sz="3000" b="1">
                <a:latin typeface="Times New Roman" pitchFamily="18" charset="0"/>
              </a:rPr>
              <a:t>settlement charges</a:t>
            </a:r>
            <a:r>
              <a:rPr lang="en-US" sz="3000">
                <a:latin typeface="Times New Roman" pitchFamily="18" charset="0"/>
              </a:rPr>
              <a:t>). The</a:t>
            </a:r>
            <a:r>
              <a:rPr lang="en-US" sz="3000" b="1">
                <a:latin typeface="Times New Roman" pitchFamily="18" charset="0"/>
              </a:rPr>
              <a:t> closing, </a:t>
            </a:r>
            <a:r>
              <a:rPr lang="en-US" sz="3000">
                <a:latin typeface="Times New Roman" pitchFamily="18" charset="0"/>
              </a:rPr>
              <a:t>or </a:t>
            </a:r>
            <a:r>
              <a:rPr lang="en-US" sz="3000" b="1">
                <a:latin typeface="Times New Roman" pitchFamily="18" charset="0"/>
              </a:rPr>
              <a:t>settlement,</a:t>
            </a:r>
            <a:r>
              <a:rPr lang="en-US" sz="3000">
                <a:latin typeface="Times New Roman" pitchFamily="18" charset="0"/>
              </a:rPr>
              <a:t> occurs when all the details of the transaction have been determined and the final contracts are signed.</a:t>
            </a:r>
            <a:r>
              <a:rPr lang="en-US" sz="3000" b="1">
                <a:latin typeface="Times New Roman" pitchFamily="18" charset="0"/>
              </a:rPr>
              <a:t> </a:t>
            </a:r>
            <a:endParaRPr lang="en-US" sz="3000">
              <a:latin typeface="Times New Roman" pitchFamily="18" charset="0"/>
            </a:endParaRPr>
          </a:p>
        </p:txBody>
      </p:sp>
    </p:spTree>
    <p:extLst>
      <p:ext uri="{BB962C8B-B14F-4D97-AF65-F5344CB8AC3E}">
        <p14:creationId xmlns:p14="http://schemas.microsoft.com/office/powerpoint/2010/main" val="18983438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81" name="Rectangle 5"/>
          <p:cNvSpPr>
            <a:spLocks noGrp="1" noChangeArrowheads="1"/>
          </p:cNvSpPr>
          <p:nvPr>
            <p:ph type="title"/>
          </p:nvPr>
        </p:nvSpPr>
        <p:spPr/>
        <p:txBody>
          <a:bodyPr/>
          <a:lstStyle/>
          <a:p>
            <a:r>
              <a:rPr lang="en-US" smtClean="0"/>
              <a:t>Example: Closing Costs</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8A3808A9-B155-42A3-B928-B9FF7E0B970C}" type="slidenum">
              <a:rPr lang="en-US"/>
              <a:pPr/>
              <a:t>12</a:t>
            </a:fld>
            <a:endParaRPr lang="en-CA" dirty="0"/>
          </a:p>
        </p:txBody>
      </p:sp>
      <p:graphicFrame>
        <p:nvGraphicFramePr>
          <p:cNvPr id="75779"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1272"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80" name="Text Box 4"/>
          <p:cNvSpPr txBox="1">
            <a:spLocks noChangeArrowheads="1"/>
          </p:cNvSpPr>
          <p:nvPr/>
        </p:nvSpPr>
        <p:spPr bwMode="auto">
          <a:xfrm>
            <a:off x="455613" y="1657350"/>
            <a:ext cx="7924800"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2600">
                <a:latin typeface="Times New Roman" pitchFamily="18" charset="0"/>
              </a:rPr>
              <a:t>For a $85,000 mortgage, the borrower was charged the following closing costs.</a:t>
            </a:r>
          </a:p>
          <a:p>
            <a:pPr eaLnBrk="0" hangingPunct="0"/>
            <a:r>
              <a:rPr lang="en-US" sz="2600">
                <a:latin typeface="Times New Roman" pitchFamily="18" charset="0"/>
              </a:rPr>
              <a:t>Loan origination fee (1% of mortgage)		$_____</a:t>
            </a:r>
          </a:p>
          <a:p>
            <a:pPr eaLnBrk="0" hangingPunct="0"/>
            <a:r>
              <a:rPr lang="en-US" sz="2600">
                <a:latin typeface="Times New Roman" pitchFamily="18" charset="0"/>
              </a:rPr>
              <a:t>Broker loan fee					$1640</a:t>
            </a:r>
          </a:p>
          <a:p>
            <a:pPr eaLnBrk="0" hangingPunct="0"/>
            <a:r>
              <a:rPr lang="en-US" sz="2600">
                <a:latin typeface="Times New Roman" pitchFamily="18" charset="0"/>
              </a:rPr>
              <a:t>Lender document and underwriting fees		$350</a:t>
            </a:r>
          </a:p>
          <a:p>
            <a:pPr eaLnBrk="0" hangingPunct="0"/>
            <a:r>
              <a:rPr lang="en-US" sz="2600">
                <a:latin typeface="Times New Roman" pitchFamily="18" charset="0"/>
              </a:rPr>
              <a:t>Lender tax and wire fees 				$210</a:t>
            </a:r>
          </a:p>
          <a:p>
            <a:pPr eaLnBrk="0" hangingPunct="0"/>
            <a:r>
              <a:rPr lang="en-US" sz="2600">
                <a:latin typeface="Times New Roman" pitchFamily="18" charset="0"/>
              </a:rPr>
              <a:t>Fee to title company					$225</a:t>
            </a:r>
          </a:p>
          <a:p>
            <a:pPr eaLnBrk="0" hangingPunct="0"/>
            <a:r>
              <a:rPr lang="en-US" sz="2600">
                <a:latin typeface="Times New Roman" pitchFamily="18" charset="0"/>
              </a:rPr>
              <a:t>Title insurance fee					$320</a:t>
            </a:r>
          </a:p>
          <a:p>
            <a:pPr eaLnBrk="0" hangingPunct="0"/>
            <a:r>
              <a:rPr lang="en-US" sz="2600">
                <a:latin typeface="Times New Roman" pitchFamily="18" charset="0"/>
              </a:rPr>
              <a:t>Title reconveyance fee				$70</a:t>
            </a:r>
          </a:p>
          <a:p>
            <a:pPr eaLnBrk="0" hangingPunct="0"/>
            <a:r>
              <a:rPr lang="en-US" sz="2600">
                <a:latin typeface="Times New Roman" pitchFamily="18" charset="0"/>
              </a:rPr>
              <a:t>Document recording fee				$40</a:t>
            </a:r>
          </a:p>
          <a:p>
            <a:pPr eaLnBrk="0" hangingPunct="0"/>
            <a:r>
              <a:rPr lang="en-US" sz="2600">
                <a:latin typeface="Times New Roman" pitchFamily="18" charset="0"/>
              </a:rPr>
              <a:t>Compute the total closing costs for this mortgage.</a:t>
            </a:r>
          </a:p>
        </p:txBody>
      </p:sp>
    </p:spTree>
    <p:extLst>
      <p:ext uri="{BB962C8B-B14F-4D97-AF65-F5344CB8AC3E}">
        <p14:creationId xmlns:p14="http://schemas.microsoft.com/office/powerpoint/2010/main" val="1775699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5" name="Rectangle 5"/>
          <p:cNvSpPr>
            <a:spLocks noGrp="1" noChangeArrowheads="1"/>
          </p:cNvSpPr>
          <p:nvPr>
            <p:ph type="title"/>
          </p:nvPr>
        </p:nvSpPr>
        <p:spPr/>
        <p:txBody>
          <a:bodyPr/>
          <a:lstStyle/>
          <a:p>
            <a:r>
              <a:rPr lang="en-US" smtClean="0"/>
              <a:t>Example: Closing Costs</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8C8A7E4C-3406-4E2B-9051-EC857B98A19C}" type="slidenum">
              <a:rPr lang="en-US"/>
              <a:pPr/>
              <a:t>13</a:t>
            </a:fld>
            <a:endParaRPr lang="en-CA" dirty="0"/>
          </a:p>
        </p:txBody>
      </p:sp>
      <p:graphicFrame>
        <p:nvGraphicFramePr>
          <p:cNvPr id="76803"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2296"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804" name="Text Box 4"/>
          <p:cNvSpPr txBox="1">
            <a:spLocks noChangeArrowheads="1"/>
          </p:cNvSpPr>
          <p:nvPr/>
        </p:nvSpPr>
        <p:spPr bwMode="auto">
          <a:xfrm>
            <a:off x="442913" y="1570038"/>
            <a:ext cx="7924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3400">
                <a:solidFill>
                  <a:srgbClr val="BC2C3A"/>
                </a:solidFill>
                <a:latin typeface="Times New Roman" pitchFamily="18" charset="0"/>
              </a:rPr>
              <a:t>Solution</a:t>
            </a:r>
          </a:p>
          <a:p>
            <a:pPr eaLnBrk="0" hangingPunct="0"/>
            <a:r>
              <a:rPr lang="en-US" sz="3000">
                <a:latin typeface="Times New Roman" pitchFamily="18" charset="0"/>
              </a:rPr>
              <a:t>Loan origination fee (1% of mortgage amount) </a:t>
            </a:r>
          </a:p>
          <a:p>
            <a:pPr eaLnBrk="0" hangingPunct="0"/>
            <a:r>
              <a:rPr lang="en-US" sz="3000">
                <a:latin typeface="Times New Roman" pitchFamily="18" charset="0"/>
              </a:rPr>
              <a:t>	= ($85000)(.01) = $850	</a:t>
            </a:r>
          </a:p>
          <a:p>
            <a:pPr eaLnBrk="0" hangingPunct="0"/>
            <a:r>
              <a:rPr lang="en-US" sz="3000">
                <a:latin typeface="Times New Roman" pitchFamily="18" charset="0"/>
              </a:rPr>
              <a:t>The total sum = $3,705.</a:t>
            </a:r>
          </a:p>
        </p:txBody>
      </p:sp>
    </p:spTree>
    <p:extLst>
      <p:ext uri="{BB962C8B-B14F-4D97-AF65-F5344CB8AC3E}">
        <p14:creationId xmlns:p14="http://schemas.microsoft.com/office/powerpoint/2010/main" val="3332708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3" name="Rectangle 5"/>
          <p:cNvSpPr>
            <a:spLocks noGrp="1" noChangeArrowheads="1"/>
          </p:cNvSpPr>
          <p:nvPr>
            <p:ph type="title"/>
          </p:nvPr>
        </p:nvSpPr>
        <p:spPr/>
        <p:txBody>
          <a:bodyPr>
            <a:normAutofit fontScale="90000"/>
          </a:bodyPr>
          <a:lstStyle/>
          <a:p>
            <a:r>
              <a:rPr lang="en-US" smtClean="0"/>
              <a:t>Taxes, Insurance, and Maintenance</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F6DFAC3E-3CD9-4077-8316-2472AC4094C5}" type="slidenum">
              <a:rPr lang="en-US"/>
              <a:pPr/>
              <a:t>14</a:t>
            </a:fld>
            <a:endParaRPr lang="en-CA" dirty="0"/>
          </a:p>
        </p:txBody>
      </p:sp>
      <p:graphicFrame>
        <p:nvGraphicFramePr>
          <p:cNvPr id="78851"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3320"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852" name="Text Box 4"/>
          <p:cNvSpPr txBox="1">
            <a:spLocks noChangeArrowheads="1"/>
          </p:cNvSpPr>
          <p:nvPr/>
        </p:nvSpPr>
        <p:spPr bwMode="auto">
          <a:xfrm>
            <a:off x="455613" y="1611313"/>
            <a:ext cx="7924800" cy="311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a:solidFill>
                  <a:schemeClr val="tx1"/>
                </a:solidFill>
                <a:latin typeface="Arial" charset="0"/>
              </a:defRPr>
            </a:lvl1pPr>
            <a:lvl2pPr marL="914400" indent="-457200" eaLnBrk="0" hangingPunct="0">
              <a:defRPr>
                <a:solidFill>
                  <a:schemeClr val="tx1"/>
                </a:solidFill>
                <a:latin typeface="Arial" charset="0"/>
              </a:defRPr>
            </a:lvl2pPr>
            <a:lvl3pPr marL="1371600" indent="-457200" eaLnBrk="0" hangingPunct="0">
              <a:defRPr>
                <a:solidFill>
                  <a:schemeClr val="tx1"/>
                </a:solidFill>
                <a:latin typeface="Arial" charset="0"/>
              </a:defRPr>
            </a:lvl3pPr>
            <a:lvl4pPr marL="1828800" indent="-457200" eaLnBrk="0" hangingPunct="0">
              <a:defRPr>
                <a:solidFill>
                  <a:schemeClr val="tx1"/>
                </a:solidFill>
                <a:latin typeface="Arial" charset="0"/>
              </a:defRPr>
            </a:lvl4pPr>
            <a:lvl5pPr marL="2286000" indent="-457200" eaLnBrk="0" hangingPunct="0">
              <a:defRPr>
                <a:solidFill>
                  <a:schemeClr val="tx1"/>
                </a:solidFill>
                <a:latin typeface="Arial" charset="0"/>
              </a:defRPr>
            </a:lvl5pPr>
            <a:lvl6pPr marL="2743200" indent="-457200" eaLnBrk="0" fontAlgn="base" hangingPunct="0">
              <a:spcBef>
                <a:spcPct val="0"/>
              </a:spcBef>
              <a:spcAft>
                <a:spcPct val="0"/>
              </a:spcAft>
              <a:defRPr>
                <a:solidFill>
                  <a:schemeClr val="tx1"/>
                </a:solidFill>
                <a:latin typeface="Arial" charset="0"/>
              </a:defRPr>
            </a:lvl6pPr>
            <a:lvl7pPr marL="3200400" indent="-457200" eaLnBrk="0" fontAlgn="base" hangingPunct="0">
              <a:spcBef>
                <a:spcPct val="0"/>
              </a:spcBef>
              <a:spcAft>
                <a:spcPct val="0"/>
              </a:spcAft>
              <a:defRPr>
                <a:solidFill>
                  <a:schemeClr val="tx1"/>
                </a:solidFill>
                <a:latin typeface="Arial" charset="0"/>
              </a:defRPr>
            </a:lvl7pPr>
            <a:lvl8pPr marL="3657600" indent="-457200" eaLnBrk="0" fontAlgn="base" hangingPunct="0">
              <a:spcBef>
                <a:spcPct val="0"/>
              </a:spcBef>
              <a:spcAft>
                <a:spcPct val="0"/>
              </a:spcAft>
              <a:defRPr>
                <a:solidFill>
                  <a:schemeClr val="tx1"/>
                </a:solidFill>
                <a:latin typeface="Arial" charset="0"/>
              </a:defRPr>
            </a:lvl8pPr>
            <a:lvl9pPr marL="4114800" indent="-457200" eaLnBrk="0" fontAlgn="base" hangingPunct="0">
              <a:spcBef>
                <a:spcPct val="0"/>
              </a:spcBef>
              <a:spcAft>
                <a:spcPct val="0"/>
              </a:spcAft>
              <a:defRPr>
                <a:solidFill>
                  <a:schemeClr val="tx1"/>
                </a:solidFill>
                <a:latin typeface="Arial" charset="0"/>
              </a:defRPr>
            </a:lvl9pPr>
          </a:lstStyle>
          <a:p>
            <a:r>
              <a:rPr lang="en-US" sz="3000">
                <a:latin typeface="Times New Roman" pitchFamily="18" charset="0"/>
              </a:rPr>
              <a:t>The primary financial considerations for most new </a:t>
            </a:r>
          </a:p>
          <a:p>
            <a:r>
              <a:rPr lang="en-US" sz="3000">
                <a:latin typeface="Times New Roman" pitchFamily="18" charset="0"/>
              </a:rPr>
              <a:t>homeowners are the following.</a:t>
            </a:r>
          </a:p>
          <a:p>
            <a:pPr eaLnBrk="1" hangingPunct="1">
              <a:spcBef>
                <a:spcPct val="20000"/>
              </a:spcBef>
            </a:pPr>
            <a:r>
              <a:rPr lang="en-US" sz="3000">
                <a:latin typeface="Times New Roman" pitchFamily="18" charset="0"/>
              </a:rPr>
              <a:t>1.  Accumulating the down payment</a:t>
            </a:r>
          </a:p>
          <a:p>
            <a:pPr eaLnBrk="1" hangingPunct="1">
              <a:spcBef>
                <a:spcPct val="20000"/>
              </a:spcBef>
              <a:buFontTx/>
              <a:buAutoNum type="arabicPeriod" startAt="2"/>
            </a:pPr>
            <a:r>
              <a:rPr lang="en-US" sz="3000">
                <a:latin typeface="Times New Roman" pitchFamily="18" charset="0"/>
              </a:rPr>
              <a:t>Having sufficient cash and income to qualify for the loan.  </a:t>
            </a:r>
          </a:p>
          <a:p>
            <a:pPr eaLnBrk="1" hangingPunct="1">
              <a:spcBef>
                <a:spcPct val="20000"/>
              </a:spcBef>
              <a:buFontTx/>
              <a:buAutoNum type="arabicPeriod" startAt="2"/>
            </a:pPr>
            <a:r>
              <a:rPr lang="en-US" sz="3000">
                <a:latin typeface="Times New Roman" pitchFamily="18" charset="0"/>
              </a:rPr>
              <a:t>Making the mortgage payments</a:t>
            </a:r>
          </a:p>
        </p:txBody>
      </p:sp>
    </p:spTree>
    <p:extLst>
      <p:ext uri="{BB962C8B-B14F-4D97-AF65-F5344CB8AC3E}">
        <p14:creationId xmlns:p14="http://schemas.microsoft.com/office/powerpoint/2010/main" val="2358431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7" name="Rectangle 5"/>
          <p:cNvSpPr>
            <a:spLocks noGrp="1" noChangeArrowheads="1"/>
          </p:cNvSpPr>
          <p:nvPr>
            <p:ph type="title"/>
          </p:nvPr>
        </p:nvSpPr>
        <p:spPr/>
        <p:txBody>
          <a:bodyPr>
            <a:normAutofit fontScale="90000"/>
          </a:bodyPr>
          <a:lstStyle/>
          <a:p>
            <a:r>
              <a:rPr lang="en-US" smtClean="0"/>
              <a:t>Taxes, Insurance, and Maintenance</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5E958554-E9C1-4C10-87C4-E72019CA70CF}" type="slidenum">
              <a:rPr lang="en-US"/>
              <a:pPr/>
              <a:t>15</a:t>
            </a:fld>
            <a:endParaRPr lang="en-CA" dirty="0"/>
          </a:p>
        </p:txBody>
      </p:sp>
      <p:graphicFrame>
        <p:nvGraphicFramePr>
          <p:cNvPr id="79875"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4344"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9876" name="Text Box 4"/>
          <p:cNvSpPr txBox="1">
            <a:spLocks noChangeArrowheads="1"/>
          </p:cNvSpPr>
          <p:nvPr/>
        </p:nvSpPr>
        <p:spPr bwMode="auto">
          <a:xfrm>
            <a:off x="455613" y="1611313"/>
            <a:ext cx="84582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b="1">
                <a:latin typeface="Times New Roman" pitchFamily="18" charset="0"/>
              </a:rPr>
              <a:t>Property taxes</a:t>
            </a:r>
            <a:r>
              <a:rPr lang="en-US" sz="3000">
                <a:latin typeface="Times New Roman" pitchFamily="18" charset="0"/>
              </a:rPr>
              <a:t> are collected by your county or local government.  Property taxes, and also mortgage interest, are deductible on your income taxes.</a:t>
            </a:r>
          </a:p>
          <a:p>
            <a:pPr>
              <a:spcBef>
                <a:spcPct val="50000"/>
              </a:spcBef>
            </a:pPr>
            <a:r>
              <a:rPr lang="en-US" sz="3000" b="1">
                <a:latin typeface="Times New Roman" pitchFamily="18" charset="0"/>
              </a:rPr>
              <a:t>Homeowner’s insurance</a:t>
            </a:r>
            <a:r>
              <a:rPr lang="en-US" sz="3000">
                <a:latin typeface="Times New Roman" pitchFamily="18" charset="0"/>
              </a:rPr>
              <a:t> usually covers losses due to fire, storm damages, and other casualties.</a:t>
            </a:r>
          </a:p>
          <a:p>
            <a:pPr>
              <a:spcBef>
                <a:spcPct val="50000"/>
              </a:spcBef>
            </a:pPr>
            <a:r>
              <a:rPr lang="en-US" sz="3000">
                <a:latin typeface="Times New Roman" pitchFamily="18" charset="0"/>
              </a:rPr>
              <a:t>Homes also require </a:t>
            </a:r>
            <a:r>
              <a:rPr lang="en-US" sz="3000" b="1">
                <a:latin typeface="Times New Roman" pitchFamily="18" charset="0"/>
              </a:rPr>
              <a:t>maintenance</a:t>
            </a:r>
            <a:r>
              <a:rPr lang="en-US" sz="3000">
                <a:latin typeface="Times New Roman" pitchFamily="18" charset="0"/>
              </a:rPr>
              <a:t>, but these costs can vary greatly.   </a:t>
            </a:r>
            <a:endParaRPr lang="en-US" sz="3000" b="1">
              <a:latin typeface="Times New Roman" pitchFamily="18" charset="0"/>
            </a:endParaRPr>
          </a:p>
        </p:txBody>
      </p:sp>
    </p:spTree>
    <p:extLst>
      <p:ext uri="{BB962C8B-B14F-4D97-AF65-F5344CB8AC3E}">
        <p14:creationId xmlns:p14="http://schemas.microsoft.com/office/powerpoint/2010/main" val="15484514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903" name="Rectangle 7"/>
          <p:cNvSpPr>
            <a:spLocks noGrp="1" noChangeArrowheads="1"/>
          </p:cNvSpPr>
          <p:nvPr>
            <p:ph type="title"/>
          </p:nvPr>
        </p:nvSpPr>
        <p:spPr/>
        <p:txBody>
          <a:bodyPr/>
          <a:lstStyle/>
          <a:p>
            <a:r>
              <a:rPr lang="en-US" smtClean="0"/>
              <a:t>Example: Taxes and Insurance</a:t>
            </a:r>
          </a:p>
        </p:txBody>
      </p:sp>
      <p:sp>
        <p:nvSpPr>
          <p:cNvPr id="7" name="Footer Placeholder 9"/>
          <p:cNvSpPr>
            <a:spLocks noGrp="1"/>
          </p:cNvSpPr>
          <p:nvPr>
            <p:ph type="ftr" sz="quarter" idx="11"/>
          </p:nvPr>
        </p:nvSpPr>
        <p:spPr/>
        <p:txBody>
          <a:bodyPr/>
          <a:lstStyle/>
          <a:p>
            <a:endParaRPr lang="en-US" dirty="0"/>
          </a:p>
        </p:txBody>
      </p:sp>
      <p:sp>
        <p:nvSpPr>
          <p:cNvPr id="8" name="Rectangle 16"/>
          <p:cNvSpPr>
            <a:spLocks noGrp="1" noChangeArrowheads="1"/>
          </p:cNvSpPr>
          <p:nvPr>
            <p:ph type="sldNum" sz="quarter" idx="12"/>
          </p:nvPr>
        </p:nvSpPr>
        <p:spPr>
          <a:ln/>
        </p:spPr>
        <p:txBody>
          <a:bodyPr/>
          <a:lstStyle/>
          <a:p>
            <a:r>
              <a:rPr lang="en-US" dirty="0" smtClean="0"/>
              <a:t>-</a:t>
            </a:r>
            <a:r>
              <a:rPr lang="en-US" dirty="0"/>
              <a:t>4-</a:t>
            </a:r>
            <a:fld id="{24581B0F-5627-45AB-9142-668DA48ABF74}" type="slidenum">
              <a:rPr lang="en-US"/>
              <a:pPr/>
              <a:t>16</a:t>
            </a:fld>
            <a:endParaRPr lang="en-CA" dirty="0"/>
          </a:p>
        </p:txBody>
      </p:sp>
      <p:graphicFrame>
        <p:nvGraphicFramePr>
          <p:cNvPr id="80899"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5368"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0900" name="Text Box 4"/>
          <p:cNvSpPr txBox="1">
            <a:spLocks noChangeArrowheads="1"/>
          </p:cNvSpPr>
          <p:nvPr/>
        </p:nvSpPr>
        <p:spPr bwMode="auto">
          <a:xfrm>
            <a:off x="446088" y="3543300"/>
            <a:ext cx="6553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400">
                <a:solidFill>
                  <a:srgbClr val="BC2C3A"/>
                </a:solidFill>
                <a:latin typeface="Times New Roman" pitchFamily="18" charset="0"/>
              </a:rPr>
              <a:t>Solution</a:t>
            </a:r>
          </a:p>
        </p:txBody>
      </p:sp>
      <p:sp>
        <p:nvSpPr>
          <p:cNvPr id="80901" name="Text Box 5"/>
          <p:cNvSpPr txBox="1">
            <a:spLocks noChangeArrowheads="1"/>
          </p:cNvSpPr>
          <p:nvPr/>
        </p:nvSpPr>
        <p:spPr bwMode="auto">
          <a:xfrm>
            <a:off x="434975" y="1600200"/>
            <a:ext cx="827405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000">
                <a:latin typeface="Times New Roman" pitchFamily="18" charset="0"/>
              </a:rPr>
              <a:t>A couple has a 25-year, $175,000 fixed-rate loan at 7%.  In addition, they owe $2800 in annual taxes and $750 annually for homeowner’s insurance.  What is their net average monthly expenditure?</a:t>
            </a:r>
          </a:p>
        </p:txBody>
      </p:sp>
      <p:sp>
        <p:nvSpPr>
          <p:cNvPr id="80902" name="Text Box 6"/>
          <p:cNvSpPr txBox="1">
            <a:spLocks noChangeArrowheads="1"/>
          </p:cNvSpPr>
          <p:nvPr/>
        </p:nvSpPr>
        <p:spPr bwMode="auto">
          <a:xfrm>
            <a:off x="465138" y="4067175"/>
            <a:ext cx="7870825"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000">
                <a:latin typeface="Times New Roman" pitchFamily="18" charset="0"/>
              </a:rPr>
              <a:t>The monthly mortgage payment is $1236.86. The added monthly expense from taxes and insurance = ($2800 + $750)/12 = $295.83. This gives a total net average monthly expenditure of $1532.69.</a:t>
            </a:r>
          </a:p>
        </p:txBody>
      </p:sp>
    </p:spTree>
    <p:extLst>
      <p:ext uri="{BB962C8B-B14F-4D97-AF65-F5344CB8AC3E}">
        <p14:creationId xmlns:p14="http://schemas.microsoft.com/office/powerpoint/2010/main" val="18641663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90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09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p:bldP spid="8090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Affordability Guidelines</a:t>
            </a:r>
            <a:endParaRPr lang="en-US" dirty="0"/>
          </a:p>
        </p:txBody>
      </p:sp>
      <p:sp>
        <p:nvSpPr>
          <p:cNvPr id="3" name="Content Placeholder 2"/>
          <p:cNvSpPr>
            <a:spLocks noGrp="1"/>
          </p:cNvSpPr>
          <p:nvPr>
            <p:ph idx="1"/>
          </p:nvPr>
        </p:nvSpPr>
        <p:spPr>
          <a:xfrm>
            <a:off x="457200" y="1066800"/>
            <a:ext cx="8229600" cy="5257800"/>
          </a:xfrm>
        </p:spPr>
        <p:txBody>
          <a:bodyPr/>
          <a:lstStyle/>
          <a:p>
            <a:pPr marL="514350" indent="-514350">
              <a:buFont typeface="+mj-lt"/>
              <a:buAutoNum type="arabicPeriod"/>
            </a:pPr>
            <a:r>
              <a:rPr lang="en-US" dirty="0" smtClean="0"/>
              <a:t>The amount of the mortgage loan should not exceed three times the borrower’s annual gross income.</a:t>
            </a:r>
          </a:p>
          <a:p>
            <a:pPr marL="514350" indent="-514350">
              <a:buFont typeface="+mj-lt"/>
              <a:buAutoNum type="arabicPeriod"/>
            </a:pPr>
            <a:r>
              <a:rPr lang="en-US" dirty="0" smtClean="0"/>
              <a:t>If a family has other significant monthly debt obligations, such as car payments, credit cards, or student loans, the family’s monthly housing expenses, including mortgage payment, property taxes, and private mortgage insurance,, should be limited to no more than 25% of their monthly gross income(income prior to deductions).</a:t>
            </a:r>
          </a:p>
          <a:p>
            <a:pPr marL="514350" indent="-514350">
              <a:buFont typeface="+mj-lt"/>
              <a:buAutoNum type="arabicPeriod"/>
            </a:pPr>
            <a:r>
              <a:rPr lang="en-US" dirty="0" smtClean="0"/>
              <a:t>If the family has no other significant monthly debt obligations, the monthly housing costs could range as high as 38% of their gross </a:t>
            </a:r>
            <a:r>
              <a:rPr lang="en-US" smtClean="0"/>
              <a:t>monthly income.  </a:t>
            </a: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402493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HW 3.5</a:t>
            </a:r>
            <a:endParaRPr lang="en-US" dirty="0"/>
          </a:p>
        </p:txBody>
      </p:sp>
      <p:sp>
        <p:nvSpPr>
          <p:cNvPr id="3" name="Content Placeholder 2"/>
          <p:cNvSpPr>
            <a:spLocks noGrp="1"/>
          </p:cNvSpPr>
          <p:nvPr>
            <p:ph idx="1"/>
          </p:nvPr>
        </p:nvSpPr>
        <p:spPr/>
        <p:txBody>
          <a:bodyPr/>
          <a:lstStyle/>
          <a:p>
            <a:r>
              <a:rPr lang="en-US" dirty="0" smtClean="0"/>
              <a:t>1-15</a:t>
            </a:r>
            <a:endParaRPr lang="en-US" dirty="0"/>
          </a:p>
        </p:txBody>
      </p:sp>
    </p:spTree>
    <p:extLst>
      <p:ext uri="{BB962C8B-B14F-4D97-AF65-F5344CB8AC3E}">
        <p14:creationId xmlns:p14="http://schemas.microsoft.com/office/powerpoint/2010/main" val="3592325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01" name="Rectangle 5"/>
          <p:cNvSpPr>
            <a:spLocks noGrp="1" noChangeArrowheads="1"/>
          </p:cNvSpPr>
          <p:nvPr>
            <p:ph type="title"/>
          </p:nvPr>
        </p:nvSpPr>
        <p:spPr/>
        <p:txBody>
          <a:bodyPr>
            <a:normAutofit fontScale="90000"/>
          </a:bodyPr>
          <a:lstStyle/>
          <a:p>
            <a:r>
              <a:rPr lang="en-US" smtClean="0"/>
              <a:t>The Costs and Advantages of Home Ownership</a:t>
            </a:r>
          </a:p>
        </p:txBody>
      </p:sp>
      <p:sp>
        <p:nvSpPr>
          <p:cNvPr id="55300" name="Rectangle 4"/>
          <p:cNvSpPr>
            <a:spLocks noGrp="1" noChangeArrowheads="1"/>
          </p:cNvSpPr>
          <p:nvPr>
            <p:ph idx="1"/>
          </p:nvPr>
        </p:nvSpPr>
        <p:spPr>
          <a:xfrm>
            <a:off x="431800" y="1606550"/>
            <a:ext cx="7924800" cy="3962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mtClean="0"/>
              <a:t>Fixed-Rate Mortgages</a:t>
            </a:r>
          </a:p>
          <a:p>
            <a:r>
              <a:rPr lang="en-US" smtClean="0"/>
              <a:t>Adjustable-Rate Mortgages</a:t>
            </a:r>
          </a:p>
          <a:p>
            <a:r>
              <a:rPr lang="en-US" smtClean="0"/>
              <a:t>Closing Costs</a:t>
            </a:r>
          </a:p>
          <a:p>
            <a:r>
              <a:rPr lang="en-US" smtClean="0"/>
              <a:t>Taxes, Insurance, and Maintenance</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19A01904-DAFA-494E-BCFA-557F6AC4FFA2}" type="slidenum">
              <a:rPr lang="en-US"/>
              <a:pPr/>
              <a:t>2</a:t>
            </a:fld>
            <a:endParaRPr lang="en-CA" dirty="0"/>
          </a:p>
        </p:txBody>
      </p:sp>
      <p:graphicFrame>
        <p:nvGraphicFramePr>
          <p:cNvPr id="55299"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1032"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183138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00">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530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5" name="Rectangle 5"/>
          <p:cNvSpPr>
            <a:spLocks noGrp="1" noChangeArrowheads="1"/>
          </p:cNvSpPr>
          <p:nvPr>
            <p:ph type="title"/>
          </p:nvPr>
        </p:nvSpPr>
        <p:spPr/>
        <p:txBody>
          <a:bodyPr/>
          <a:lstStyle/>
          <a:p>
            <a:r>
              <a:rPr lang="en-US" smtClean="0"/>
              <a:t>Fixed-Rate Mortgages</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C000EF36-EF2C-437E-8B46-831CD7959AA1}" type="slidenum">
              <a:rPr lang="en-US"/>
              <a:pPr/>
              <a:t>3</a:t>
            </a:fld>
            <a:endParaRPr lang="en-CA" dirty="0"/>
          </a:p>
        </p:txBody>
      </p:sp>
      <p:graphicFrame>
        <p:nvGraphicFramePr>
          <p:cNvPr id="56323"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2056"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6324" name="Text Box 4"/>
          <p:cNvSpPr txBox="1">
            <a:spLocks noChangeArrowheads="1"/>
          </p:cNvSpPr>
          <p:nvPr/>
        </p:nvSpPr>
        <p:spPr bwMode="auto">
          <a:xfrm>
            <a:off x="455613" y="1617663"/>
            <a:ext cx="80010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A loan for a substantial amount, extending over a lengthy time interval, for the purpose of buying a home or other property or real estate, and for which property is pledged as security for the loan, is called a </a:t>
            </a:r>
            <a:r>
              <a:rPr lang="en-US" sz="3000" b="1">
                <a:latin typeface="Times New Roman" pitchFamily="18" charset="0"/>
              </a:rPr>
              <a:t>mortgage</a:t>
            </a:r>
            <a:r>
              <a:rPr lang="en-US" sz="3000">
                <a:latin typeface="Times New Roman" pitchFamily="18" charset="0"/>
              </a:rPr>
              <a:t>. (A mortgage may also be called a </a:t>
            </a:r>
            <a:r>
              <a:rPr lang="en-US" sz="3000" b="1">
                <a:latin typeface="Times New Roman" pitchFamily="18" charset="0"/>
              </a:rPr>
              <a:t>deed of trust</a:t>
            </a:r>
            <a:r>
              <a:rPr lang="en-US" sz="3000">
                <a:latin typeface="Times New Roman" pitchFamily="18" charset="0"/>
              </a:rPr>
              <a:t> or a </a:t>
            </a:r>
            <a:r>
              <a:rPr lang="en-US" sz="3000" b="1">
                <a:latin typeface="Times New Roman" pitchFamily="18" charset="0"/>
              </a:rPr>
              <a:t>security deed</a:t>
            </a:r>
            <a:r>
              <a:rPr lang="en-US" sz="3000">
                <a:latin typeface="Times New Roman" pitchFamily="18" charset="0"/>
              </a:rPr>
              <a:t>.)</a:t>
            </a:r>
          </a:p>
        </p:txBody>
      </p:sp>
    </p:spTree>
    <p:extLst>
      <p:ext uri="{BB962C8B-B14F-4D97-AF65-F5344CB8AC3E}">
        <p14:creationId xmlns:p14="http://schemas.microsoft.com/office/powerpoint/2010/main" val="19956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p:txBody>
          <a:bodyPr/>
          <a:lstStyle/>
          <a:p>
            <a:r>
              <a:rPr lang="en-US" smtClean="0"/>
              <a:t>Fixed-Rate Mortgages</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953D4F4C-41B3-4CF7-953B-5338299AC04D}" type="slidenum">
              <a:rPr lang="en-US"/>
              <a:pPr/>
              <a:t>4</a:t>
            </a:fld>
            <a:endParaRPr lang="en-CA" dirty="0"/>
          </a:p>
        </p:txBody>
      </p:sp>
      <p:graphicFrame>
        <p:nvGraphicFramePr>
          <p:cNvPr id="57347"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3080"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7348" name="Text Box 4"/>
          <p:cNvSpPr txBox="1">
            <a:spLocks noChangeArrowheads="1"/>
          </p:cNvSpPr>
          <p:nvPr/>
        </p:nvSpPr>
        <p:spPr bwMode="auto">
          <a:xfrm>
            <a:off x="442913" y="1619250"/>
            <a:ext cx="8507412"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The time until the final payoff is called the </a:t>
            </a:r>
            <a:r>
              <a:rPr lang="en-US" sz="3000" b="1">
                <a:latin typeface="Times New Roman" pitchFamily="18" charset="0"/>
              </a:rPr>
              <a:t>term</a:t>
            </a:r>
            <a:r>
              <a:rPr lang="en-US" sz="3000">
                <a:latin typeface="Times New Roman" pitchFamily="18" charset="0"/>
              </a:rPr>
              <a:t> of the mortgage. The portion of the purchase price of the home which the buyer pays initially is called the </a:t>
            </a:r>
            <a:r>
              <a:rPr lang="en-US" sz="3000" b="1">
                <a:latin typeface="Times New Roman" pitchFamily="18" charset="0"/>
              </a:rPr>
              <a:t>down payment</a:t>
            </a:r>
            <a:r>
              <a:rPr lang="en-US" sz="3000">
                <a:latin typeface="Times New Roman" pitchFamily="18" charset="0"/>
              </a:rPr>
              <a:t>. The </a:t>
            </a:r>
            <a:r>
              <a:rPr lang="en-US" sz="3000" b="1">
                <a:latin typeface="Times New Roman" pitchFamily="18" charset="0"/>
              </a:rPr>
              <a:t>principal amount of the mortgage</a:t>
            </a:r>
            <a:r>
              <a:rPr lang="en-US" sz="3000">
                <a:latin typeface="Times New Roman" pitchFamily="18" charset="0"/>
              </a:rPr>
              <a:t> (amount borrowed) is found by subtracting the down payment from the purchase price.</a:t>
            </a:r>
          </a:p>
        </p:txBody>
      </p:sp>
    </p:spTree>
    <p:extLst>
      <p:ext uri="{BB962C8B-B14F-4D97-AF65-F5344CB8AC3E}">
        <p14:creationId xmlns:p14="http://schemas.microsoft.com/office/powerpoint/2010/main" val="2438802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3" name="Rectangle 5"/>
          <p:cNvSpPr>
            <a:spLocks noGrp="1" noChangeArrowheads="1"/>
          </p:cNvSpPr>
          <p:nvPr>
            <p:ph type="title"/>
          </p:nvPr>
        </p:nvSpPr>
        <p:spPr/>
        <p:txBody>
          <a:bodyPr/>
          <a:lstStyle/>
          <a:p>
            <a:r>
              <a:rPr lang="en-US" smtClean="0"/>
              <a:t>Fixed-Rate Mortgages</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3B384609-604D-4815-A6D1-29069D84BD8B}" type="slidenum">
              <a:rPr lang="en-US"/>
              <a:pPr/>
              <a:t>5</a:t>
            </a:fld>
            <a:endParaRPr lang="en-CA" dirty="0"/>
          </a:p>
        </p:txBody>
      </p:sp>
      <p:graphicFrame>
        <p:nvGraphicFramePr>
          <p:cNvPr id="58371"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4104"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8372" name="Text Box 4"/>
          <p:cNvSpPr txBox="1">
            <a:spLocks noChangeArrowheads="1"/>
          </p:cNvSpPr>
          <p:nvPr/>
        </p:nvSpPr>
        <p:spPr bwMode="auto">
          <a:xfrm>
            <a:off x="452438" y="1625600"/>
            <a:ext cx="8137525"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With a </a:t>
            </a:r>
            <a:r>
              <a:rPr lang="en-US" sz="3000" b="1">
                <a:latin typeface="Times New Roman" pitchFamily="18" charset="0"/>
              </a:rPr>
              <a:t>fixed-rate mortgage</a:t>
            </a:r>
            <a:r>
              <a:rPr lang="en-US" sz="3000">
                <a:latin typeface="Times New Roman" pitchFamily="18" charset="0"/>
              </a:rPr>
              <a:t>, the interest rate will remain constant throughout the term, and the initial principal balance, together with interest due on the loan, is repaid to the lender through regular (constant) periodic (we assume monthly) payments.  This is called </a:t>
            </a:r>
            <a:r>
              <a:rPr lang="en-US" sz="3000" b="1">
                <a:latin typeface="Times New Roman" pitchFamily="18" charset="0"/>
              </a:rPr>
              <a:t>amortizing </a:t>
            </a:r>
            <a:r>
              <a:rPr lang="en-US" sz="3000">
                <a:latin typeface="Times New Roman" pitchFamily="18" charset="0"/>
              </a:rPr>
              <a:t>the loan.</a:t>
            </a:r>
          </a:p>
        </p:txBody>
      </p:sp>
    </p:spTree>
    <p:extLst>
      <p:ext uri="{BB962C8B-B14F-4D97-AF65-F5344CB8AC3E}">
        <p14:creationId xmlns:p14="http://schemas.microsoft.com/office/powerpoint/2010/main" val="1130592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8" name="Rectangle 6"/>
          <p:cNvSpPr>
            <a:spLocks noGrp="1" noChangeArrowheads="1"/>
          </p:cNvSpPr>
          <p:nvPr>
            <p:ph type="title"/>
          </p:nvPr>
        </p:nvSpPr>
        <p:spPr/>
        <p:txBody>
          <a:bodyPr/>
          <a:lstStyle/>
          <a:p>
            <a:r>
              <a:rPr lang="en-US" smtClean="0"/>
              <a:t>Regular Monthly Payment</a:t>
            </a:r>
          </a:p>
        </p:txBody>
      </p:sp>
      <p:sp>
        <p:nvSpPr>
          <p:cNvPr id="6" name="Footer Placeholder 9"/>
          <p:cNvSpPr>
            <a:spLocks noGrp="1"/>
          </p:cNvSpPr>
          <p:nvPr>
            <p:ph type="ftr" sz="quarter" idx="11"/>
          </p:nvPr>
        </p:nvSpPr>
        <p:spPr/>
        <p:txBody>
          <a:bodyPr/>
          <a:lstStyle/>
          <a:p>
            <a:endParaRPr lang="en-US" dirty="0"/>
          </a:p>
        </p:txBody>
      </p:sp>
      <p:sp>
        <p:nvSpPr>
          <p:cNvPr id="7" name="Rectangle 16"/>
          <p:cNvSpPr>
            <a:spLocks noGrp="1" noChangeArrowheads="1"/>
          </p:cNvSpPr>
          <p:nvPr>
            <p:ph type="sldNum" sz="quarter" idx="12"/>
          </p:nvPr>
        </p:nvSpPr>
        <p:spPr>
          <a:ln/>
        </p:spPr>
        <p:txBody>
          <a:bodyPr/>
          <a:lstStyle/>
          <a:p>
            <a:r>
              <a:rPr lang="en-US" dirty="0" smtClean="0"/>
              <a:t>-</a:t>
            </a:r>
            <a:r>
              <a:rPr lang="en-US" dirty="0"/>
              <a:t>4-</a:t>
            </a:r>
            <a:fld id="{6DA5EC23-957E-466C-ABDA-8535F17FF596}" type="slidenum">
              <a:rPr lang="en-US"/>
              <a:pPr/>
              <a:t>6</a:t>
            </a:fld>
            <a:endParaRPr lang="en-CA" dirty="0"/>
          </a:p>
        </p:txBody>
      </p:sp>
      <p:graphicFrame>
        <p:nvGraphicFramePr>
          <p:cNvPr id="59395"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5134"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9396" name="Text Box 4"/>
          <p:cNvSpPr txBox="1">
            <a:spLocks noChangeArrowheads="1"/>
          </p:cNvSpPr>
          <p:nvPr/>
        </p:nvSpPr>
        <p:spPr bwMode="auto">
          <a:xfrm>
            <a:off x="441325" y="1612900"/>
            <a:ext cx="7788275"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The </a:t>
            </a:r>
            <a:r>
              <a:rPr lang="en-US" sz="3000" b="1">
                <a:latin typeface="Times New Roman" pitchFamily="18" charset="0"/>
              </a:rPr>
              <a:t>regular monthly payment</a:t>
            </a:r>
            <a:r>
              <a:rPr lang="en-US" sz="3000">
                <a:latin typeface="Times New Roman" pitchFamily="18" charset="0"/>
              </a:rPr>
              <a:t> required to repay the loan of </a:t>
            </a:r>
            <a:r>
              <a:rPr lang="en-US" sz="3000" i="1">
                <a:latin typeface="Times New Roman" pitchFamily="18" charset="0"/>
              </a:rPr>
              <a:t>P</a:t>
            </a:r>
            <a:r>
              <a:rPr lang="en-US" sz="3000">
                <a:latin typeface="Times New Roman" pitchFamily="18" charset="0"/>
              </a:rPr>
              <a:t> dollars, together with interest at an annual rate </a:t>
            </a:r>
            <a:r>
              <a:rPr lang="en-US" sz="3000" i="1">
                <a:latin typeface="Times New Roman" pitchFamily="18" charset="0"/>
              </a:rPr>
              <a:t>r</a:t>
            </a:r>
            <a:r>
              <a:rPr lang="en-US" sz="3000">
                <a:latin typeface="Times New Roman" pitchFamily="18" charset="0"/>
              </a:rPr>
              <a:t>, over a term of </a:t>
            </a:r>
            <a:r>
              <a:rPr lang="en-US" sz="3000" i="1">
                <a:latin typeface="Times New Roman" pitchFamily="18" charset="0"/>
              </a:rPr>
              <a:t>t</a:t>
            </a:r>
            <a:r>
              <a:rPr lang="en-US" sz="3000">
                <a:latin typeface="Times New Roman" pitchFamily="18" charset="0"/>
              </a:rPr>
              <a:t> years, is given by</a:t>
            </a:r>
          </a:p>
        </p:txBody>
      </p:sp>
      <p:graphicFrame>
        <p:nvGraphicFramePr>
          <p:cNvPr id="59397" name="Object 5"/>
          <p:cNvGraphicFramePr>
            <a:graphicFrameLocks noChangeAspect="1"/>
          </p:cNvGraphicFramePr>
          <p:nvPr/>
        </p:nvGraphicFramePr>
        <p:xfrm>
          <a:off x="2819400" y="3352800"/>
          <a:ext cx="2894013" cy="2124075"/>
        </p:xfrm>
        <a:graphic>
          <a:graphicData uri="http://schemas.openxmlformats.org/presentationml/2006/ole">
            <mc:AlternateContent xmlns:mc="http://schemas.openxmlformats.org/markup-compatibility/2006">
              <mc:Choice xmlns:v="urn:schemas-microsoft-com:vml" Requires="v">
                <p:oleObj spid="_x0000_s5135" name="Equation" r:id="rId5" imgW="1193760" imgH="876240" progId="Equation.DSMT4">
                  <p:embed/>
                </p:oleObj>
              </mc:Choice>
              <mc:Fallback>
                <p:oleObj name="Equation" r:id="rId5" imgW="1193760" imgH="8762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3352800"/>
                        <a:ext cx="2894013" cy="212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291842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23" name="Rectangle 7"/>
          <p:cNvSpPr>
            <a:spLocks noGrp="1" noChangeArrowheads="1"/>
          </p:cNvSpPr>
          <p:nvPr>
            <p:ph type="title"/>
          </p:nvPr>
        </p:nvSpPr>
        <p:spPr/>
        <p:txBody>
          <a:bodyPr>
            <a:normAutofit fontScale="90000"/>
          </a:bodyPr>
          <a:lstStyle/>
          <a:p>
            <a:r>
              <a:rPr lang="en-US" smtClean="0"/>
              <a:t>Example: Monthly Mortgage Payment</a:t>
            </a:r>
          </a:p>
        </p:txBody>
      </p:sp>
      <p:sp>
        <p:nvSpPr>
          <p:cNvPr id="7" name="Footer Placeholder 9"/>
          <p:cNvSpPr>
            <a:spLocks noGrp="1"/>
          </p:cNvSpPr>
          <p:nvPr>
            <p:ph type="ftr" sz="quarter" idx="11"/>
          </p:nvPr>
        </p:nvSpPr>
        <p:spPr/>
        <p:txBody>
          <a:bodyPr/>
          <a:lstStyle/>
          <a:p>
            <a:endParaRPr lang="en-US" dirty="0"/>
          </a:p>
        </p:txBody>
      </p:sp>
      <p:sp>
        <p:nvSpPr>
          <p:cNvPr id="8" name="Rectangle 16"/>
          <p:cNvSpPr>
            <a:spLocks noGrp="1" noChangeArrowheads="1"/>
          </p:cNvSpPr>
          <p:nvPr>
            <p:ph type="sldNum" sz="quarter" idx="12"/>
          </p:nvPr>
        </p:nvSpPr>
        <p:spPr>
          <a:ln/>
        </p:spPr>
        <p:txBody>
          <a:bodyPr/>
          <a:lstStyle/>
          <a:p>
            <a:r>
              <a:rPr lang="en-US" dirty="0" smtClean="0"/>
              <a:t>-</a:t>
            </a:r>
            <a:r>
              <a:rPr lang="en-US" dirty="0"/>
              <a:t>4-</a:t>
            </a:r>
            <a:fld id="{10DD70FF-281D-4506-837D-022D122F0A52}" type="slidenum">
              <a:rPr lang="en-US"/>
              <a:pPr/>
              <a:t>7</a:t>
            </a:fld>
            <a:endParaRPr lang="en-CA" dirty="0"/>
          </a:p>
        </p:txBody>
      </p:sp>
      <p:graphicFrame>
        <p:nvGraphicFramePr>
          <p:cNvPr id="60419"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6158"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0420" name="Text Box 4"/>
          <p:cNvSpPr txBox="1">
            <a:spLocks noChangeArrowheads="1"/>
          </p:cNvSpPr>
          <p:nvPr/>
        </p:nvSpPr>
        <p:spPr bwMode="auto">
          <a:xfrm>
            <a:off x="465138" y="1617663"/>
            <a:ext cx="8358187"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000">
                <a:latin typeface="Times New Roman" pitchFamily="18" charset="0"/>
              </a:rPr>
              <a:t>Find the monthly payment necessary to amortize a $80,000 mortgage at 6% annual interest for 25 years.</a:t>
            </a:r>
          </a:p>
        </p:txBody>
      </p:sp>
      <p:graphicFrame>
        <p:nvGraphicFramePr>
          <p:cNvPr id="60421" name="Object 5"/>
          <p:cNvGraphicFramePr>
            <a:graphicFrameLocks noChangeAspect="1"/>
          </p:cNvGraphicFramePr>
          <p:nvPr/>
        </p:nvGraphicFramePr>
        <p:xfrm>
          <a:off x="503238" y="3786188"/>
          <a:ext cx="7481887" cy="2124075"/>
        </p:xfrm>
        <a:graphic>
          <a:graphicData uri="http://schemas.openxmlformats.org/presentationml/2006/ole">
            <mc:AlternateContent xmlns:mc="http://schemas.openxmlformats.org/markup-compatibility/2006">
              <mc:Choice xmlns:v="urn:schemas-microsoft-com:vml" Requires="v">
                <p:oleObj spid="_x0000_s6159" name="Equation" r:id="rId5" imgW="3085920" imgH="876240" progId="Equation.DSMT4">
                  <p:embed/>
                </p:oleObj>
              </mc:Choice>
              <mc:Fallback>
                <p:oleObj name="Equation" r:id="rId5" imgW="3085920" imgH="8762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3238" y="3786188"/>
                        <a:ext cx="7481887" cy="212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0422" name="Text Box 6"/>
          <p:cNvSpPr txBox="1">
            <a:spLocks noChangeArrowheads="1"/>
          </p:cNvSpPr>
          <p:nvPr/>
        </p:nvSpPr>
        <p:spPr bwMode="auto">
          <a:xfrm>
            <a:off x="436563" y="2952750"/>
            <a:ext cx="5181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400">
                <a:solidFill>
                  <a:srgbClr val="BC2C3A"/>
                </a:solidFill>
                <a:latin typeface="Times New Roman" pitchFamily="18" charset="0"/>
              </a:rPr>
              <a:t>Solution</a:t>
            </a:r>
          </a:p>
        </p:txBody>
      </p:sp>
    </p:spTree>
    <p:extLst>
      <p:ext uri="{BB962C8B-B14F-4D97-AF65-F5344CB8AC3E}">
        <p14:creationId xmlns:p14="http://schemas.microsoft.com/office/powerpoint/2010/main" val="1922904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04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4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9" name="Rectangle 5"/>
          <p:cNvSpPr>
            <a:spLocks noGrp="1" noChangeArrowheads="1"/>
          </p:cNvSpPr>
          <p:nvPr>
            <p:ph type="title"/>
          </p:nvPr>
        </p:nvSpPr>
        <p:spPr/>
        <p:txBody>
          <a:bodyPr/>
          <a:lstStyle/>
          <a:p>
            <a:r>
              <a:rPr lang="en-US" smtClean="0"/>
              <a:t>Amortization Schedule</a:t>
            </a:r>
          </a:p>
        </p:txBody>
      </p:sp>
      <p:sp>
        <p:nvSpPr>
          <p:cNvPr id="5" name="Footer Placeholder 9"/>
          <p:cNvSpPr>
            <a:spLocks noGrp="1"/>
          </p:cNvSpPr>
          <p:nvPr>
            <p:ph type="ftr" sz="quarter" idx="11"/>
          </p:nvPr>
        </p:nvSpPr>
        <p:spPr/>
        <p:txBody>
          <a:bodyPr/>
          <a:lstStyle/>
          <a:p>
            <a:endParaRPr lang="en-US" dirty="0"/>
          </a:p>
        </p:txBody>
      </p:sp>
      <p:sp>
        <p:nvSpPr>
          <p:cNvPr id="6" name="Rectangle 16"/>
          <p:cNvSpPr>
            <a:spLocks noGrp="1" noChangeArrowheads="1"/>
          </p:cNvSpPr>
          <p:nvPr>
            <p:ph type="sldNum" sz="quarter" idx="12"/>
          </p:nvPr>
        </p:nvSpPr>
        <p:spPr>
          <a:ln/>
        </p:spPr>
        <p:txBody>
          <a:bodyPr/>
          <a:lstStyle/>
          <a:p>
            <a:r>
              <a:rPr lang="en-US" dirty="0" smtClean="0"/>
              <a:t>-</a:t>
            </a:r>
            <a:r>
              <a:rPr lang="en-US" dirty="0"/>
              <a:t>4-</a:t>
            </a:r>
            <a:fld id="{90BE354E-AB3B-4210-84F9-45B7F069D386}" type="slidenum">
              <a:rPr lang="en-US"/>
              <a:pPr/>
              <a:t>8</a:t>
            </a:fld>
            <a:endParaRPr lang="en-CA" dirty="0"/>
          </a:p>
        </p:txBody>
      </p:sp>
      <p:graphicFrame>
        <p:nvGraphicFramePr>
          <p:cNvPr id="62467"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8200"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2468" name="Text Box 4"/>
          <p:cNvSpPr txBox="1">
            <a:spLocks noChangeArrowheads="1"/>
          </p:cNvSpPr>
          <p:nvPr/>
        </p:nvSpPr>
        <p:spPr bwMode="auto">
          <a:xfrm>
            <a:off x="450850" y="1608138"/>
            <a:ext cx="809625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000">
                <a:latin typeface="Times New Roman" pitchFamily="18" charset="0"/>
              </a:rPr>
              <a:t>Once the regular monthly payment has been determined, an </a:t>
            </a:r>
            <a:r>
              <a:rPr lang="en-US" sz="3000" b="1">
                <a:latin typeface="Times New Roman" pitchFamily="18" charset="0"/>
              </a:rPr>
              <a:t>amortization schedule</a:t>
            </a:r>
            <a:r>
              <a:rPr lang="en-US" sz="3000">
                <a:latin typeface="Times New Roman" pitchFamily="18" charset="0"/>
              </a:rPr>
              <a:t> (or </a:t>
            </a:r>
            <a:r>
              <a:rPr lang="en-US" sz="3000" b="1">
                <a:latin typeface="Times New Roman" pitchFamily="18" charset="0"/>
              </a:rPr>
              <a:t>repayment schedule</a:t>
            </a:r>
            <a:r>
              <a:rPr lang="en-US" sz="3000">
                <a:latin typeface="Times New Roman" pitchFamily="18" charset="0"/>
              </a:rPr>
              <a:t>) can be generated. It will show the allotment of payments for interest and principal, and the principal balance, for one or more months during the life of the loan.</a:t>
            </a:r>
          </a:p>
        </p:txBody>
      </p:sp>
    </p:spTree>
    <p:extLst>
      <p:ext uri="{BB962C8B-B14F-4D97-AF65-F5344CB8AC3E}">
        <p14:creationId xmlns:p14="http://schemas.microsoft.com/office/powerpoint/2010/main" val="1536288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520" name="Rectangle 32"/>
          <p:cNvSpPr>
            <a:spLocks noGrp="1" noChangeArrowheads="1"/>
          </p:cNvSpPr>
          <p:nvPr>
            <p:ph type="title"/>
          </p:nvPr>
        </p:nvSpPr>
        <p:spPr/>
        <p:txBody>
          <a:bodyPr>
            <a:normAutofit fontScale="90000"/>
          </a:bodyPr>
          <a:lstStyle/>
          <a:p>
            <a:r>
              <a:rPr lang="en-US" smtClean="0"/>
              <a:t>Example: Amortization Schedule</a:t>
            </a:r>
          </a:p>
        </p:txBody>
      </p:sp>
      <p:sp>
        <p:nvSpPr>
          <p:cNvPr id="32" name="Footer Placeholder 9"/>
          <p:cNvSpPr>
            <a:spLocks noGrp="1"/>
          </p:cNvSpPr>
          <p:nvPr>
            <p:ph type="ftr" sz="quarter" idx="11"/>
          </p:nvPr>
        </p:nvSpPr>
        <p:spPr/>
        <p:txBody>
          <a:bodyPr/>
          <a:lstStyle/>
          <a:p>
            <a:endParaRPr lang="en-US" dirty="0"/>
          </a:p>
        </p:txBody>
      </p:sp>
      <p:sp>
        <p:nvSpPr>
          <p:cNvPr id="33" name="Rectangle 16"/>
          <p:cNvSpPr>
            <a:spLocks noGrp="1" noChangeArrowheads="1"/>
          </p:cNvSpPr>
          <p:nvPr>
            <p:ph type="sldNum" sz="quarter" idx="12"/>
          </p:nvPr>
        </p:nvSpPr>
        <p:spPr>
          <a:ln/>
        </p:spPr>
        <p:txBody>
          <a:bodyPr/>
          <a:lstStyle/>
          <a:p>
            <a:r>
              <a:rPr lang="en-US" dirty="0" smtClean="0"/>
              <a:t>-</a:t>
            </a:r>
            <a:r>
              <a:rPr lang="en-US" dirty="0"/>
              <a:t>4-</a:t>
            </a:r>
            <a:fld id="{23C0AF83-A6A2-4504-9FAF-AD6F3C9CFA98}" type="slidenum">
              <a:rPr lang="en-US"/>
              <a:pPr/>
              <a:t>9</a:t>
            </a:fld>
            <a:endParaRPr lang="en-CA" dirty="0"/>
          </a:p>
        </p:txBody>
      </p:sp>
      <p:graphicFrame>
        <p:nvGraphicFramePr>
          <p:cNvPr id="63491" name="Object 3"/>
          <p:cNvGraphicFramePr>
            <a:graphicFrameLocks noChangeAspect="1"/>
          </p:cNvGraphicFramePr>
          <p:nvPr/>
        </p:nvGraphicFramePr>
        <p:xfrm>
          <a:off x="3009900" y="1828800"/>
          <a:ext cx="914400" cy="371475"/>
        </p:xfrm>
        <a:graphic>
          <a:graphicData uri="http://schemas.openxmlformats.org/presentationml/2006/ole">
            <mc:AlternateContent xmlns:mc="http://schemas.openxmlformats.org/markup-compatibility/2006">
              <mc:Choice xmlns:v="urn:schemas-microsoft-com:vml" Requires="v">
                <p:oleObj spid="_x0000_s9224" name="Equation" r:id="rId3" imgW="914400" imgH="371520" progId="Equation.DSMT4">
                  <p:embed/>
                </p:oleObj>
              </mc:Choice>
              <mc:Fallback>
                <p:oleObj name="Equation" r:id="rId3" imgW="914400" imgH="3715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1828800"/>
                        <a:ext cx="9144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492" name="Text Box 4"/>
          <p:cNvSpPr txBox="1">
            <a:spLocks noChangeArrowheads="1"/>
          </p:cNvSpPr>
          <p:nvPr/>
        </p:nvSpPr>
        <p:spPr bwMode="auto">
          <a:xfrm>
            <a:off x="431800" y="1617663"/>
            <a:ext cx="77866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3000">
                <a:latin typeface="Times New Roman" pitchFamily="18" charset="0"/>
              </a:rPr>
              <a:t>Using the information from the last example, fill in the table (monthly $515.44).</a:t>
            </a:r>
          </a:p>
        </p:txBody>
      </p:sp>
      <p:graphicFrame>
        <p:nvGraphicFramePr>
          <p:cNvPr id="63493" name="Group 5"/>
          <p:cNvGraphicFramePr>
            <a:graphicFrameLocks noGrp="1"/>
          </p:cNvGraphicFramePr>
          <p:nvPr/>
        </p:nvGraphicFramePr>
        <p:xfrm>
          <a:off x="685800" y="2895600"/>
          <a:ext cx="8001000" cy="3150870"/>
        </p:xfrm>
        <a:graphic>
          <a:graphicData uri="http://schemas.openxmlformats.org/drawingml/2006/table">
            <a:tbl>
              <a:tblPr/>
              <a:tblGrid>
                <a:gridCol w="1600200"/>
                <a:gridCol w="2400300"/>
                <a:gridCol w="2000250"/>
                <a:gridCol w="2000250"/>
              </a:tblGrid>
              <a:tr h="7556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Payment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Interest Payment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Principal Payment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Balance of Principal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$80,000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0730066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94</TotalTime>
  <Words>820</Words>
  <Application>Microsoft Office PowerPoint</Application>
  <PresentationFormat>On-screen Show (4:3)</PresentationFormat>
  <Paragraphs>98</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Flow</vt:lpstr>
      <vt:lpstr>Equation</vt:lpstr>
      <vt:lpstr>Mortgages 3.5</vt:lpstr>
      <vt:lpstr>The Costs and Advantages of Home Ownership</vt:lpstr>
      <vt:lpstr>Fixed-Rate Mortgages</vt:lpstr>
      <vt:lpstr>Fixed-Rate Mortgages</vt:lpstr>
      <vt:lpstr>Fixed-Rate Mortgages</vt:lpstr>
      <vt:lpstr>Regular Monthly Payment</vt:lpstr>
      <vt:lpstr>Example: Monthly Mortgage Payment</vt:lpstr>
      <vt:lpstr>Amortization Schedule</vt:lpstr>
      <vt:lpstr>Example: Amortization Schedule</vt:lpstr>
      <vt:lpstr>Example: Amortization Schedule</vt:lpstr>
      <vt:lpstr>Closing Costs</vt:lpstr>
      <vt:lpstr>Example: Closing Costs</vt:lpstr>
      <vt:lpstr>Example: Closing Costs</vt:lpstr>
      <vt:lpstr>Taxes, Insurance, and Maintenance</vt:lpstr>
      <vt:lpstr>Taxes, Insurance, and Maintenance</vt:lpstr>
      <vt:lpstr>Example: Taxes and Insurance</vt:lpstr>
      <vt:lpstr>Affordability Guidelines</vt:lpstr>
      <vt:lpstr>HW 3.5</vt:lpstr>
    </vt:vector>
  </TitlesOfParts>
  <Company>CSN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Mortgages 3.5</dc:title>
  <dc:creator>Administrator</dc:creator>
  <cp:lastModifiedBy>Administrator</cp:lastModifiedBy>
  <cp:revision>5</cp:revision>
  <dcterms:created xsi:type="dcterms:W3CDTF">2013-10-11T21:11:33Z</dcterms:created>
  <dcterms:modified xsi:type="dcterms:W3CDTF">2013-11-07T03:12:05Z</dcterms:modified>
</cp:coreProperties>
</file>